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4a" ContentType="audio/mp4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66" r:id="rId4"/>
    <p:sldId id="260" r:id="rId5"/>
    <p:sldId id="267" r:id="rId6"/>
    <p:sldId id="275" r:id="rId7"/>
    <p:sldId id="261" r:id="rId8"/>
    <p:sldId id="262" r:id="rId9"/>
    <p:sldId id="264" r:id="rId10"/>
    <p:sldId id="271" r:id="rId11"/>
    <p:sldId id="274" r:id="rId12"/>
    <p:sldId id="276" r:id="rId13"/>
    <p:sldId id="270" r:id="rId14"/>
    <p:sldId id="279" r:id="rId15"/>
    <p:sldId id="280" r:id="rId16"/>
    <p:sldId id="272" r:id="rId17"/>
    <p:sldId id="273" r:id="rId18"/>
    <p:sldId id="27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843"/>
    <p:restoredTop sz="93680"/>
  </p:normalViewPr>
  <p:slideViewPr>
    <p:cSldViewPr snapToGrid="0" snapToObjects="1">
      <p:cViewPr>
        <p:scale>
          <a:sx n="86" d="100"/>
          <a:sy n="86" d="100"/>
        </p:scale>
        <p:origin x="488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295C1-C2D2-3C4B-8302-774A37B62C11}" type="datetimeFigureOut">
              <a:rPr lang="en-US" smtClean="0"/>
              <a:t>4/9/21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ED113-17FA-4248-BA71-F3AF38902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50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96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-Reference for bullet two: https://</a:t>
            </a:r>
            <a:r>
              <a:rPr lang="en-US" dirty="0" err="1"/>
              <a:t>www.ncbi.nlm.nih.gov</a:t>
            </a:r>
            <a:r>
              <a:rPr lang="en-US" dirty="0"/>
              <a:t>/</a:t>
            </a:r>
            <a:r>
              <a:rPr lang="en-US" dirty="0" err="1"/>
              <a:t>pmc</a:t>
            </a:r>
            <a:r>
              <a:rPr lang="en-US" dirty="0"/>
              <a:t>/articles/PMC1519547/pdf/envhper00384-0242.pdf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-Reference for bullet two: https://</a:t>
            </a:r>
            <a:r>
              <a:rPr lang="en-US" dirty="0" err="1"/>
              <a:t>www.mdpi.com</a:t>
            </a:r>
            <a:r>
              <a:rPr lang="en-US" dirty="0"/>
              <a:t>/2305-6304/2/1/50/pdf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61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-Mention uranium miners on the reservation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50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-Reference for bullet one: https://</a:t>
            </a:r>
            <a:r>
              <a:rPr lang="en-US" dirty="0" err="1"/>
              <a:t>www.who.int</a:t>
            </a:r>
            <a:r>
              <a:rPr lang="en-US" dirty="0"/>
              <a:t>/news-room/fact-sheets/detail/drinking-water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-Reference for bullet two: https://</a:t>
            </a:r>
            <a:r>
              <a:rPr lang="en-US" dirty="0" err="1"/>
              <a:t>www.ncbi.nlm.nih.gov</a:t>
            </a:r>
            <a:r>
              <a:rPr lang="en-US" dirty="0"/>
              <a:t>/</a:t>
            </a:r>
            <a:r>
              <a:rPr lang="en-US" dirty="0" err="1"/>
              <a:t>pmc</a:t>
            </a:r>
            <a:r>
              <a:rPr lang="en-US" dirty="0"/>
              <a:t>/articles/PMC5425493/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-Reference for bullet three: https://</a:t>
            </a:r>
            <a:r>
              <a:rPr lang="en-US" dirty="0" err="1"/>
              <a:t>newsmaven.io</a:t>
            </a:r>
            <a:r>
              <a:rPr lang="en-US" dirty="0"/>
              <a:t>/</a:t>
            </a:r>
            <a:r>
              <a:rPr lang="en-US" dirty="0" err="1"/>
              <a:t>indiancountrytoday</a:t>
            </a:r>
            <a:r>
              <a:rPr lang="en-US" dirty="0"/>
              <a:t>/archive/water-hole-no-running-water-on-navajo-nation-reservation-JF3R11tCVkeLkYHSz2BxMQ/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10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-Hopi reservation is also experiencing As/U water issues, but there is less monitoring that is publicly available. As water mitigation plan is being implemented.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-People are at risk for dual exposure as demonstrated by the two figures.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93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Orthologs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are genes in different species that evolved from a common ancestral gene by speciation, and, in general, retain the same function during the course of evolution.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Paralogs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are homologous genes that have evolved by duplication and code for protein with similar, but not identical functions.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Homologs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genes that derive from the same ancestral sequence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-Reference for bullet one: https://</a:t>
            </a:r>
            <a:r>
              <a:rPr lang="en-US" dirty="0" err="1"/>
              <a:t>news.psu.edu</a:t>
            </a:r>
            <a:r>
              <a:rPr lang="en-US" dirty="0"/>
              <a:t>/story/418819/2016/07/28/research/zebrafish-help-researchers-study-human-genes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-Reference for bullet two and three: http://</a:t>
            </a:r>
            <a:r>
              <a:rPr lang="en-US" dirty="0" err="1"/>
              <a:t>www.uoneuro.uoregon.edu</a:t>
            </a:r>
            <a:r>
              <a:rPr lang="en-US" dirty="0"/>
              <a:t>/k12/</a:t>
            </a:r>
            <a:r>
              <a:rPr lang="en-US" dirty="0" err="1"/>
              <a:t>FAQs.html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-Behavior/Development are endpoints sensitive and simplistic to pollutants and thus allow us to measure an immediate cause and effect.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26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-Abnormal development is the expected outcome.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84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Implications are good for both human and wildlife impacts. Possible impairment in human development and wildlife outcome may be hurt by pollutants.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04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ED113-17FA-4248-BA71-F3AF389026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79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microsoft.com/office/2007/relationships/hdphoto" Target="../media/hdphoto2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tiff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7.tiff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8.tiff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image" Target="../media/image10.tiff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8.m4a"/><Relationship Id="rId7" Type="http://schemas.openxmlformats.org/officeDocument/2006/relationships/image" Target="../media/image12.png"/><Relationship Id="rId2" Type="http://schemas.microsoft.com/office/2007/relationships/media" Target="../media/media8.m4a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0.m4a"/><Relationship Id="rId7" Type="http://schemas.openxmlformats.org/officeDocument/2006/relationships/image" Target="../media/image13.png"/><Relationship Id="rId2" Type="http://schemas.openxmlformats.org/officeDocument/2006/relationships/video" Target="../media/media9.mov"/><Relationship Id="rId1" Type="http://schemas.microsoft.com/office/2007/relationships/media" Target="../media/media9.mov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e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.pn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media14.m4a"/><Relationship Id="rId7" Type="http://schemas.openxmlformats.org/officeDocument/2006/relationships/image" Target="../media/image20.png"/><Relationship Id="rId12" Type="http://schemas.openxmlformats.org/officeDocument/2006/relationships/image" Target="../media/image4.png"/><Relationship Id="rId2" Type="http://schemas.microsoft.com/office/2007/relationships/media" Target="../media/media14.m4a"/><Relationship Id="rId1" Type="http://schemas.openxmlformats.org/officeDocument/2006/relationships/tags" Target="../tags/tag3.xml"/><Relationship Id="rId6" Type="http://schemas.openxmlformats.org/officeDocument/2006/relationships/image" Target="../media/image19.tiff"/><Relationship Id="rId11" Type="http://schemas.openxmlformats.org/officeDocument/2006/relationships/image" Target="../media/image17.emf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4.png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4.png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4.png"/><Relationship Id="rId5" Type="http://schemas.openxmlformats.org/officeDocument/2006/relationships/image" Target="../media/image26.tiff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2847A7-B8F1-C447-B3CC-12AF0BD563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63239"/>
            <a:ext cx="2763981" cy="15794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AF72B2-5B4B-4D49-838F-EFD951434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0957"/>
            <a:ext cx="12192000" cy="4383741"/>
          </a:xfrm>
        </p:spPr>
        <p:txBody>
          <a:bodyPr/>
          <a:lstStyle/>
          <a:p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Impacts on Development from Uranium and Arsenic exposure in zebrafish (</a:t>
            </a:r>
            <a:r>
              <a:rPr 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Danio Rerio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9531E-4D42-B344-9707-93A437728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1589" y="5597236"/>
            <a:ext cx="6831673" cy="1260763"/>
          </a:xfrm>
        </p:spPr>
        <p:txBody>
          <a:bodyPr>
            <a:normAutofit/>
          </a:bodyPr>
          <a:lstStyle/>
          <a:p>
            <a:r>
              <a:rPr lang="en-US" dirty="0"/>
              <a:t>Oscar Lujan</a:t>
            </a:r>
          </a:p>
          <a:p>
            <a:r>
              <a:rPr lang="en-US" dirty="0"/>
              <a:t>Salanga Lab – Northern Arizona University</a:t>
            </a:r>
          </a:p>
          <a:p>
            <a:r>
              <a:rPr lang="en-US" dirty="0"/>
              <a:t>Grant number: R25GM127199-02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856371-E571-F94B-B988-0C6DC200D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428019" y="-263239"/>
            <a:ext cx="2763981" cy="1579418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E639DCF-EB2D-CC4F-AC9E-99A3FD4F2E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584699"/>
            <a:ext cx="2682011" cy="2273300"/>
          </a:xfrm>
          <a:prstGeom prst="rect">
            <a:avLst/>
          </a:prstGeom>
        </p:spPr>
      </p:pic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37FAF585-FD7C-B04D-A687-8F5D370C24C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88"/>
          <a:stretch/>
        </p:blipFill>
        <p:spPr>
          <a:xfrm>
            <a:off x="8094689" y="4584699"/>
            <a:ext cx="4097311" cy="2273300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3AA252F4-A8C1-2A44-837E-278D042E0E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129">
        <p:fade/>
      </p:transition>
    </mc:Choice>
    <mc:Fallback xmlns="">
      <p:transition spd="med" advTm="171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DC89F-8B09-2E40-B122-C2079108D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Arsenic (As)?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C9ED6-D5FE-7B43-A5F7-8F36AAF1B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6111"/>
            <a:ext cx="5760720" cy="5761889"/>
          </a:xfrm>
        </p:spPr>
        <p:txBody>
          <a:bodyPr>
            <a:noAutofit/>
          </a:bodyPr>
          <a:lstStyle/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Naturally occurring element found in the earth’s crust.</a:t>
            </a:r>
          </a:p>
          <a:p>
            <a:pPr marL="0" indent="0">
              <a:buNone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of exposure: air (coal burning), water (wells), and food (pesticides).</a:t>
            </a:r>
          </a:p>
          <a:p>
            <a:pPr marL="0" indent="0">
              <a:buNone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use of As: wood preservative (green color), pesticides, and </a:t>
            </a:r>
            <a:r>
              <a:rPr lang="en-US" sz="27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chemotherapy drug (Trisenox).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167D4E-7776-3942-9B74-5A49F091B0A4}"/>
              </a:ext>
            </a:extLst>
          </p:cNvPr>
          <p:cNvSpPr txBox="1"/>
          <p:nvPr/>
        </p:nvSpPr>
        <p:spPr>
          <a:xfrm>
            <a:off x="8617529" y="6664038"/>
            <a:ext cx="3616036" cy="2632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https://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periodictable.com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/Elements/033/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index.html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DADE3E-93F3-E445-BF6A-CDC571D20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2909" y="886690"/>
            <a:ext cx="4849091" cy="48490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9B44E5-0ADE-B948-A1E4-52CD1DB4159B}"/>
              </a:ext>
            </a:extLst>
          </p:cNvPr>
          <p:cNvSpPr txBox="1"/>
          <p:nvPr/>
        </p:nvSpPr>
        <p:spPr>
          <a:xfrm>
            <a:off x="7342908" y="5866015"/>
            <a:ext cx="4849091" cy="4045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Elemental arsenic with molecular information.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E95D3128-8351-6A4E-8699-3AA961C319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4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135">
        <p:fade/>
      </p:transition>
    </mc:Choice>
    <mc:Fallback xmlns="">
      <p:transition spd="med" advTm="311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77299B1-2D4A-CE46-8F9A-DE8A53826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Arsenic Induced Pathologies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D3F60A3-C2E1-0841-BAB0-B783150C4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6836"/>
            <a:ext cx="5735782" cy="5761889"/>
          </a:xfrm>
        </p:spPr>
        <p:txBody>
          <a:bodyPr>
            <a:noAutofit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Induction of cancers: skin, bladder, and liver.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impacts: As keratosis, cancer, and hyperpigmentation.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intake limits: EPA MCL for water 10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g/L, OSHA air limit of </a:t>
            </a:r>
            <a:r>
              <a:rPr lang="en-US" sz="26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µg/m</a:t>
            </a:r>
            <a:r>
              <a:rPr lang="en-US" sz="2600" baseline="300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6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FDA 100 ppb infant rice cereal.</a:t>
            </a:r>
          </a:p>
          <a:p>
            <a:endParaRPr lang="en-US" sz="2600" dirty="0">
              <a:solidFill>
                <a:srgbClr val="26262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limit is equal to five teaspoons of arsenic in 660,000 gallons of water (Olympic pool).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962984-97E9-0E45-9384-88CDEC1E176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26572"/>
            <a:ext cx="6096000" cy="42048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5D51E-7634-AF43-920D-7C7A5B1ABC2F}"/>
              </a:ext>
            </a:extLst>
          </p:cNvPr>
          <p:cNvSpPr txBox="1"/>
          <p:nvPr/>
        </p:nvSpPr>
        <p:spPr>
          <a:xfrm>
            <a:off x="6096000" y="5663737"/>
            <a:ext cx="6096000" cy="4045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Extreme case of As keratosis in Bangladesh.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02EB0-D48F-E44B-A8B1-22BD98B3B4A4}"/>
              </a:ext>
            </a:extLst>
          </p:cNvPr>
          <p:cNvSpPr txBox="1"/>
          <p:nvPr/>
        </p:nvSpPr>
        <p:spPr>
          <a:xfrm>
            <a:off x="8617529" y="6664038"/>
            <a:ext cx="3616036" cy="2632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https://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link.springer.com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/article/10.1007/s00244-018-0511-4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18F41217-18B4-2749-9907-8F0C22D466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7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922">
        <p:fade/>
      </p:transition>
    </mc:Choice>
    <mc:Fallback xmlns="">
      <p:transition spd="med" advTm="589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43458-17C2-B645-91B5-EFA9CA7E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Uranium (U)?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526B0-92D5-194A-84A8-C7407BA7E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11380"/>
            <a:ext cx="5760720" cy="5760720"/>
          </a:xfrm>
        </p:spPr>
        <p:txBody>
          <a:bodyPr>
            <a:noAutofit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is a naturally occurring element found in the earth’s crust.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of exposure: air (burning ammunition), water (wells), and soil (mining operations).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use of U: fuel for nuclear reactors and special ammunition for the military.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3C6276-047C-4142-B591-32D3DFBB3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0542" y="1078271"/>
            <a:ext cx="4701458" cy="47014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143E75-60F3-C943-ACA9-01F7C8C55898}"/>
              </a:ext>
            </a:extLst>
          </p:cNvPr>
          <p:cNvSpPr txBox="1"/>
          <p:nvPr/>
        </p:nvSpPr>
        <p:spPr>
          <a:xfrm>
            <a:off x="8257309" y="6675119"/>
            <a:ext cx="3962401" cy="2382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https://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theodoregray.com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periodictable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/Samples/092.19/index.s12.html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8EE8D-F056-7D41-9DE7-0DBA4E03C7C4}"/>
              </a:ext>
            </a:extLst>
          </p:cNvPr>
          <p:cNvSpPr txBox="1"/>
          <p:nvPr/>
        </p:nvSpPr>
        <p:spPr>
          <a:xfrm>
            <a:off x="7490541" y="5866015"/>
            <a:ext cx="4701458" cy="4045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Elemental uranium with molecular information.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7190321-094C-5342-BF63-E43B0131B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377">
        <p:fade/>
      </p:transition>
    </mc:Choice>
    <mc:Fallback xmlns="">
      <p:transition spd="med" advTm="293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ACBFBAE-AEEA-A64E-ACA4-A7FA90C4A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8005"/>
            <a:ext cx="6192982" cy="5760720"/>
          </a:xfrm>
        </p:spPr>
        <p:txBody>
          <a:bodyPr>
            <a:noAutofit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 impacts: fibrosis and emphysema.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impacts: tubule degeneration, proteinuria, and renal failure.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intake limit: EPA MCL for water is 30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g/L, OSHA air limit 0.05 mg/m</a:t>
            </a:r>
            <a:r>
              <a:rPr lang="en-US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uranium, FDA has no regulation on food.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limit is equal to 15 teaspoons of uranium in 660,000 gallons of water (Olympic pool).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9AFFBB5-B4A5-3A4A-8F7C-4F74DB09A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73152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Uranium Induced Pathologies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69BE6B-D321-CA49-B80B-5AE12B54513B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733309" y="783418"/>
            <a:ext cx="5458691" cy="52911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05A47E-44D0-1745-86A2-C68E01DFBE07}"/>
              </a:ext>
            </a:extLst>
          </p:cNvPr>
          <p:cNvSpPr txBox="1"/>
          <p:nvPr/>
        </p:nvSpPr>
        <p:spPr>
          <a:xfrm>
            <a:off x="7938655" y="6691745"/>
            <a:ext cx="4281055" cy="221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</a:t>
            </a:r>
            <a:r>
              <a:rPr lang="en-US" sz="900" dirty="0"/>
              <a:t>https://</a:t>
            </a:r>
            <a:r>
              <a:rPr lang="en-US" sz="900" dirty="0" err="1"/>
              <a:t>www.epa.gov</a:t>
            </a:r>
            <a:r>
              <a:rPr lang="en-US" sz="900" dirty="0"/>
              <a:t>/</a:t>
            </a:r>
            <a:r>
              <a:rPr lang="en-US" sz="900" dirty="0" err="1"/>
              <a:t>navajo</a:t>
            </a:r>
            <a:r>
              <a:rPr lang="en-US" sz="900" dirty="0"/>
              <a:t>-nation-uranium-cleanup/health-effects-uranium</a:t>
            </a:r>
          </a:p>
          <a:p>
            <a:pPr algn="r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9089BD-DF17-794B-871D-5D1832ECC01D}"/>
              </a:ext>
            </a:extLst>
          </p:cNvPr>
          <p:cNvSpPr txBox="1"/>
          <p:nvPr/>
        </p:nvSpPr>
        <p:spPr>
          <a:xfrm>
            <a:off x="6733309" y="6180886"/>
            <a:ext cx="5555669" cy="4045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Pathologies caused by uranium’s chemical and radiological properties.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D839CDA-0BFA-9744-9A59-5E02AB43F0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6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618">
        <p:fade/>
      </p:transition>
    </mc:Choice>
    <mc:Fallback xmlns="">
      <p:transition spd="med" advTm="406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AFEA900-84C4-B547-B356-D1DC6C72C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6111"/>
            <a:ext cx="5735782" cy="5761889"/>
          </a:xfrm>
        </p:spPr>
        <p:txBody>
          <a:bodyPr>
            <a:noAutofit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U is made up of three different isotopes: U-234, U-235, and U-238.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reactors use the U-235 isotope as the main source of fuel, but natural U only contains 0.7% of U-235.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Engineers increase the content of U-235 through a process known as enrichment. This procedure leaves behind U that is depleted of its U-235 isotope (DU).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CC44D8-D079-F44B-A4D7-C3DAB3479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73152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Depleted Uranium (DU)</a:t>
            </a:r>
          </a:p>
        </p:txBody>
      </p:sp>
      <p:pic>
        <p:nvPicPr>
          <p:cNvPr id="1026" name="Picture 2" descr="BBC NEWS | In Depth | US to use depleted uranium">
            <a:extLst>
              <a:ext uri="{FF2B5EF4-FFF2-40B4-BE49-F238E27FC236}">
                <a16:creationId xmlns:a16="http://schemas.microsoft.com/office/drawing/2014/main" id="{374BA848-D1A2-2A49-A15F-75F1193F34C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080" y="1368829"/>
            <a:ext cx="6217920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73E69A-159F-264A-AA9C-C0E84D39C9A0}"/>
              </a:ext>
            </a:extLst>
          </p:cNvPr>
          <p:cNvSpPr txBox="1"/>
          <p:nvPr/>
        </p:nvSpPr>
        <p:spPr>
          <a:xfrm>
            <a:off x="5974080" y="5309594"/>
            <a:ext cx="6217919" cy="3591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is used by the military to produce anti-tank ammunition.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1005AB-68D5-5F4E-B784-318579EFEC01}"/>
              </a:ext>
            </a:extLst>
          </p:cNvPr>
          <p:cNvSpPr txBox="1"/>
          <p:nvPr/>
        </p:nvSpPr>
        <p:spPr>
          <a:xfrm>
            <a:off x="7938655" y="6691745"/>
            <a:ext cx="4281055" cy="221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http://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news.bbc.co.uk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/2/hi/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in_depth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/2860759.stm</a:t>
            </a:r>
            <a:endParaRPr lang="en-US" sz="900" dirty="0"/>
          </a:p>
          <a:p>
            <a:pPr algn="r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93C3549-7178-BD4A-B27C-F3EBDC51EC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8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020">
        <p:fade/>
      </p:transition>
    </mc:Choice>
    <mc:Fallback xmlns="">
      <p:transition spd="med" advTm="580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03870-3FE4-434A-977D-895E1AE48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Access on the Navajo 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156C-353E-3547-BD20-7FD75EE43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7280"/>
            <a:ext cx="6428509" cy="5760720"/>
          </a:xfrm>
        </p:spPr>
        <p:txBody>
          <a:bodyPr>
            <a:noAutofit/>
          </a:bodyPr>
          <a:lstStyle/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or U tainted well water is common for many rural communities, especially here in the Northern Arizona region.</a:t>
            </a:r>
          </a:p>
          <a:p>
            <a:pPr marL="0" indent="0">
              <a:buNone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Native American population who live on the reservation have limited accessibility to clean water, leading to health disparities from As/U well water exposure.</a:t>
            </a: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5939A2-908C-9145-A149-DA4B8CD9E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440" y="1377778"/>
            <a:ext cx="5244813" cy="41024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9A3739-4579-AE4B-86EB-C514860F2965}"/>
              </a:ext>
            </a:extLst>
          </p:cNvPr>
          <p:cNvSpPr txBox="1"/>
          <p:nvPr/>
        </p:nvSpPr>
        <p:spPr>
          <a:xfrm>
            <a:off x="4239491" y="6691745"/>
            <a:ext cx="7980219" cy="1662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</a:t>
            </a:r>
            <a:r>
              <a:rPr lang="en-US" sz="900" dirty="0"/>
              <a:t>https://</a:t>
            </a:r>
            <a:r>
              <a:rPr lang="en-US" sz="900" dirty="0" err="1"/>
              <a:t>www.azcentral.com</a:t>
            </a:r>
            <a:r>
              <a:rPr lang="en-US" sz="900" dirty="0"/>
              <a:t>/story/news/local/</a:t>
            </a:r>
            <a:r>
              <a:rPr lang="en-US" sz="900" dirty="0" err="1"/>
              <a:t>arizona</a:t>
            </a:r>
            <a:r>
              <a:rPr lang="en-US" sz="900" dirty="0"/>
              <a:t>-environment/2017/09/03/native-</a:t>
            </a:r>
            <a:r>
              <a:rPr lang="en-US" sz="900" dirty="0" err="1"/>
              <a:t>american</a:t>
            </a:r>
            <a:r>
              <a:rPr lang="en-US" sz="900" dirty="0"/>
              <a:t>-tribes-fight-clean-water-and-more-money/617172001/</a:t>
            </a:r>
          </a:p>
          <a:p>
            <a:pPr algn="r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8B0A46-462E-4445-B41C-DE6603E986BC}"/>
              </a:ext>
            </a:extLst>
          </p:cNvPr>
          <p:cNvSpPr txBox="1"/>
          <p:nvPr/>
        </p:nvSpPr>
        <p:spPr>
          <a:xfrm>
            <a:off x="6961042" y="5681429"/>
            <a:ext cx="5244814" cy="5254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Navajo Nation member Darlene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Arviso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drives multiple hours each day to deliver fresh water.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1CF9DE3-3958-8A49-8622-34C583450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6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831">
        <p:fade/>
      </p:transition>
    </mc:Choice>
    <mc:Fallback xmlns="">
      <p:transition spd="med" advTm="358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D0F778E-EE49-724C-97B7-C1A142B23A81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14400"/>
            <a:ext cx="6126480" cy="5943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47E370-E5C9-2A47-BC9F-8A7340E27D99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126480" y="914400"/>
            <a:ext cx="6096000" cy="5943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DD3121-0F72-F64E-A838-E1CFBF46E53E}"/>
              </a:ext>
            </a:extLst>
          </p:cNvPr>
          <p:cNvSpPr txBox="1"/>
          <p:nvPr/>
        </p:nvSpPr>
        <p:spPr>
          <a:xfrm>
            <a:off x="8508060" y="6675120"/>
            <a:ext cx="3794779" cy="182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000" dirty="0"/>
              <a:t>Image: https://</a:t>
            </a:r>
            <a:r>
              <a:rPr lang="en-US" sz="1000" dirty="0" err="1"/>
              <a:t>www.ncbi.nlm.nih.gov</a:t>
            </a:r>
            <a:r>
              <a:rPr lang="en-US" sz="1000" dirty="0"/>
              <a:t>/</a:t>
            </a:r>
            <a:r>
              <a:rPr lang="en-US" sz="1000" dirty="0" err="1"/>
              <a:t>pmc</a:t>
            </a:r>
            <a:r>
              <a:rPr lang="en-US" sz="1000" dirty="0"/>
              <a:t>/articles/PMC5425493/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BD24ED-57CF-1A48-A7BF-D38259C7F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925" y="0"/>
            <a:ext cx="10884150" cy="7678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Interrelationship of As and U on the Navajo Nation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45AE0F-6541-6941-9101-A19EFAD50F91}"/>
              </a:ext>
            </a:extLst>
          </p:cNvPr>
          <p:cNvCxnSpPr>
            <a:cxnSpLocks/>
          </p:cNvCxnSpPr>
          <p:nvPr/>
        </p:nvCxnSpPr>
        <p:spPr>
          <a:xfrm flipH="1">
            <a:off x="6096000" y="914400"/>
            <a:ext cx="42930" cy="594360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B325536-D313-B843-99DA-8DDCDC0603E4}"/>
              </a:ext>
            </a:extLst>
          </p:cNvPr>
          <p:cNvSpPr txBox="1"/>
          <p:nvPr/>
        </p:nvSpPr>
        <p:spPr>
          <a:xfrm>
            <a:off x="12450" y="914400"/>
            <a:ext cx="3657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Levels in Unregulated Water sources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D7800D-89C5-4F43-ABE1-CB38231199ED}"/>
              </a:ext>
            </a:extLst>
          </p:cNvPr>
          <p:cNvSpPr txBox="1"/>
          <p:nvPr/>
        </p:nvSpPr>
        <p:spPr>
          <a:xfrm>
            <a:off x="6224828" y="914400"/>
            <a:ext cx="3657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Levels in Unregulated Water sources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D8AFAB4-FF84-B644-A4EA-24B812A0BD66}"/>
              </a:ext>
            </a:extLst>
          </p:cNvPr>
          <p:cNvSpPr/>
          <p:nvPr/>
        </p:nvSpPr>
        <p:spPr>
          <a:xfrm>
            <a:off x="8341805" y="5015346"/>
            <a:ext cx="304800" cy="34636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B45B806-8DAD-FA4A-B757-6DB8146E6DB0}"/>
              </a:ext>
            </a:extLst>
          </p:cNvPr>
          <p:cNvSpPr/>
          <p:nvPr/>
        </p:nvSpPr>
        <p:spPr>
          <a:xfrm>
            <a:off x="2215325" y="5043056"/>
            <a:ext cx="304800" cy="34636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8C9C054-BCF0-B349-8147-5D40BB9263D8}"/>
              </a:ext>
            </a:extLst>
          </p:cNvPr>
          <p:cNvSpPr/>
          <p:nvPr/>
        </p:nvSpPr>
        <p:spPr>
          <a:xfrm>
            <a:off x="791078" y="4336474"/>
            <a:ext cx="304800" cy="34636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2359CC0-239C-FB4F-A74F-0E8269E34FD0}"/>
              </a:ext>
            </a:extLst>
          </p:cNvPr>
          <p:cNvSpPr/>
          <p:nvPr/>
        </p:nvSpPr>
        <p:spPr>
          <a:xfrm>
            <a:off x="6936972" y="4308764"/>
            <a:ext cx="304800" cy="34636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9A56363-A62A-6E43-8AC9-F2A4A5CB6A53}"/>
              </a:ext>
            </a:extLst>
          </p:cNvPr>
          <p:cNvSpPr/>
          <p:nvPr/>
        </p:nvSpPr>
        <p:spPr>
          <a:xfrm>
            <a:off x="5270248" y="3976255"/>
            <a:ext cx="304800" cy="34636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154F1B0-3195-A049-87E9-7E28EF6E7161}"/>
              </a:ext>
            </a:extLst>
          </p:cNvPr>
          <p:cNvSpPr/>
          <p:nvPr/>
        </p:nvSpPr>
        <p:spPr>
          <a:xfrm>
            <a:off x="11352393" y="3962400"/>
            <a:ext cx="304800" cy="34636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34E7745-F0FC-F14F-A199-BEFC0045BC2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698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084">
        <p:fade/>
      </p:transition>
    </mc:Choice>
    <mc:Fallback xmlns="">
      <p:transition spd="med" advTm="590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42EA7-B744-0947-BACD-52887FD89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zebrafish?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E123E-7876-9147-8623-EB59157A1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42845"/>
            <a:ext cx="6483926" cy="5760720"/>
          </a:xfrm>
        </p:spPr>
        <p:txBody>
          <a:bodyPr>
            <a:no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Genome is roughly 70% similar to humans and 82% of disease associated genes in humans have a zebrafish ortholog.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important structures such as a cardiovascular system, central nervous system, and digestive tract</a:t>
            </a:r>
          </a:p>
          <a:p>
            <a:pPr marL="0" indent="0">
              <a:buNone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development and straight forward genetics.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Transparent membrane allows for easy microscopy.</a:t>
            </a:r>
          </a:p>
          <a:p>
            <a:pPr marL="0" indent="0">
              <a:buNone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Cheaper than mice and more complex than cells in culture</a:t>
            </a:r>
          </a:p>
        </p:txBody>
      </p:sp>
      <p:pic>
        <p:nvPicPr>
          <p:cNvPr id="6" name="IMG_3672" descr="IMG_3672">
            <a:hlinkClick r:id="" action="ppaction://media"/>
            <a:extLst>
              <a:ext uri="{FF2B5EF4-FFF2-40B4-BE49-F238E27FC236}">
                <a16:creationId xmlns:a16="http://schemas.microsoft.com/office/drawing/2014/main" id="{1B532E60-CB6C-F541-A757-0A2AE22E46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83926" y="1354902"/>
            <a:ext cx="5708074" cy="414819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F883651-FDDD-5043-8A56-64ED1FA4E21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27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448">
        <p:fade/>
      </p:transition>
    </mc:Choice>
    <mc:Fallback xmlns="">
      <p:transition spd="med" advTm="404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4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6"/>
        <p14:playEvt time="20691" objId="6"/>
        <p14:pauseEvt time="40448" objId="6"/>
        <p14:stopEvt time="40448" objId="6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040BA2-0F63-2F47-AF6B-D5E4E08DF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Gap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3B7C55-C142-4940-94DC-C2C71EC1A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8112"/>
            <a:ext cx="6949440" cy="5608327"/>
          </a:xfrm>
        </p:spPr>
        <p:txBody>
          <a:bodyPr>
            <a:noAutofit/>
          </a:bodyPr>
          <a:lstStyle/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 et al. (2009) and Olivares et al. (2016) assessed the developmental impacts of As exposure in zebrafish. Significant abnormalities in development occurred at 500 uM and higher exposure.</a:t>
            </a:r>
          </a:p>
          <a:p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Lourenço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(2017) investigated the impacts of treated U mine water and solid uranium sludge on zebrafish development. Results demonstrated teratogenic effects in both U treatments.</a:t>
            </a:r>
          </a:p>
          <a:p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contains information on the developmental impacts of As &amp; U exposure individually, but not in combination.</a:t>
            </a:r>
          </a:p>
          <a:p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C2A19B-F888-F440-A930-1E75C8DC6F43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r="8342"/>
          <a:stretch/>
        </p:blipFill>
        <p:spPr>
          <a:xfrm>
            <a:off x="8866909" y="4357582"/>
            <a:ext cx="3325091" cy="1976391"/>
          </a:xfrm>
          <a:prstGeom prst="rect">
            <a:avLst/>
          </a:prstGeom>
        </p:spPr>
      </p:pic>
      <p:pic>
        <p:nvPicPr>
          <p:cNvPr id="3" name="Picture 2" descr="A picture containing piece, close, cake, holding&#10;&#10;Description automatically generated">
            <a:extLst>
              <a:ext uri="{FF2B5EF4-FFF2-40B4-BE49-F238E27FC236}">
                <a16:creationId xmlns:a16="http://schemas.microsoft.com/office/drawing/2014/main" id="{D971D38F-CAB1-3B47-8506-6A8924B69D66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l="1277" b="9091"/>
          <a:stretch/>
        </p:blipFill>
        <p:spPr>
          <a:xfrm>
            <a:off x="7528560" y="2666258"/>
            <a:ext cx="4663440" cy="10937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C1BE20-EC58-E44B-ADC4-76BD9192996D}"/>
              </a:ext>
            </a:extLst>
          </p:cNvPr>
          <p:cNvSpPr txBox="1"/>
          <p:nvPr/>
        </p:nvSpPr>
        <p:spPr>
          <a:xfrm>
            <a:off x="10947400" y="2327704"/>
            <a:ext cx="1371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Exposure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BDDB57-F1E4-4D4A-8619-6B295E04DC69}"/>
              </a:ext>
            </a:extLst>
          </p:cNvPr>
          <p:cNvSpPr txBox="1"/>
          <p:nvPr/>
        </p:nvSpPr>
        <p:spPr>
          <a:xfrm>
            <a:off x="10947400" y="4022466"/>
            <a:ext cx="1371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Exposure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A2439-B96F-DC4B-A2DC-4C6E6A9110FF}"/>
              </a:ext>
            </a:extLst>
          </p:cNvPr>
          <p:cNvSpPr txBox="1"/>
          <p:nvPr/>
        </p:nvSpPr>
        <p:spPr>
          <a:xfrm>
            <a:off x="7528560" y="6101553"/>
            <a:ext cx="4691150" cy="7564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http://zebrafishlab.be/photos/zebrafish-embryos-and-larvae</a:t>
            </a:r>
          </a:p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Image: https://www.sciencedirect.com/science/article/abs/pii/S0166445X08003792 </a:t>
            </a:r>
          </a:p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https://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www.sciencedirect.com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/science/article/abs/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pii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/S0048969717315292?via%3Dihub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9F98DCD-6766-0D4D-B236-D336667032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1026" name="Picture 2" descr="A picture containing sitting, water, covered, hanging&#10;&#10;Description automatically generated">
            <a:extLst>
              <a:ext uri="{FF2B5EF4-FFF2-40B4-BE49-F238E27FC236}">
                <a16:creationId xmlns:a16="http://schemas.microsoft.com/office/drawing/2014/main" id="{75C71384-CCC5-9040-BB04-76A3757239C0}"/>
              </a:ext>
            </a:extLst>
          </p:cNvPr>
          <p:cNvPicPr>
            <a:picLocks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2" t="17616" r="43387" b="20000"/>
          <a:stretch/>
        </p:blipFill>
        <p:spPr bwMode="auto">
          <a:xfrm rot="16200000">
            <a:off x="9305644" y="-855946"/>
            <a:ext cx="1109272" cy="46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3E9F33-DC42-BA45-906F-078F0EB93457}"/>
              </a:ext>
            </a:extLst>
          </p:cNvPr>
          <p:cNvSpPr txBox="1"/>
          <p:nvPr/>
        </p:nvSpPr>
        <p:spPr>
          <a:xfrm>
            <a:off x="10947400" y="563105"/>
            <a:ext cx="1371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Exposure</a:t>
            </a:r>
          </a:p>
        </p:txBody>
      </p:sp>
    </p:spTree>
    <p:extLst>
      <p:ext uri="{BB962C8B-B14F-4D97-AF65-F5344CB8AC3E}">
        <p14:creationId xmlns:p14="http://schemas.microsoft.com/office/powerpoint/2010/main" val="35243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520">
        <p:fade/>
      </p:transition>
    </mc:Choice>
    <mc:Fallback xmlns="">
      <p:transition spd="med" advTm="555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38DB65-2B83-1D44-8D86-575F2811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9B6170-68EC-0A44-8678-7CF5949A4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3862"/>
            <a:ext cx="12192000" cy="3250277"/>
          </a:xfrm>
        </p:spPr>
        <p:txBody>
          <a:bodyPr>
            <a:normAutofit/>
          </a:bodyPr>
          <a:lstStyle/>
          <a:p>
            <a:pPr algn="ctr"/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exposure to As and U will induce synergistically negative health impacts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319A59E-5CBE-914B-91EC-FAC84F26672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731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47"/>
    </mc:Choice>
    <mc:Fallback xmlns="">
      <p:transition spd="slow" advTm="13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D9B1A59-A5B9-8246-84AB-B35C869C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Fish Embryo Toxicity Test (FET)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AF8E28-406F-6A43-90B0-B52927217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7280"/>
            <a:ext cx="6717323" cy="5760720"/>
          </a:xfrm>
        </p:spPr>
        <p:txBody>
          <a:bodyPr>
            <a:noAutofit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FET is an observational assay that reviews four endpoints used to determine lethality and toxicity: coagulation of embryos, lack of somite formation, non-detachment of the tail, and lack of heartbeat.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General Morphology Scoring (GMS) system is a point-based assay paired with the FET to give a more comprehensive assessment of development. Morphological traits are evaluated over the course of 96 hours with points given each day for all structures.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2737E8-ED48-B946-A318-72CB2DF8D62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879" y="720968"/>
            <a:ext cx="5134121" cy="330590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2DAAEF-F65D-5D4E-AA2A-728DB13E851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879" y="4026876"/>
            <a:ext cx="5134121" cy="283112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97FB18D-3075-1547-B749-B8E7ABA9C9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2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5072">
        <p:fade/>
      </p:transition>
    </mc:Choice>
    <mc:Fallback xmlns="">
      <p:transition spd="med" advTm="450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E0796AB-7E91-EF43-9C33-DFCA6EF84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Study Method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090998-B569-C04F-BDB3-D613F7035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670" y="787564"/>
            <a:ext cx="3819832" cy="30234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CB39BB-E39D-4441-BAC2-400BC85EA3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87564"/>
            <a:ext cx="3822700" cy="3022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29134F-2BAB-0548-8B0D-E9F27DC9DA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7236" y="3962400"/>
            <a:ext cx="3822700" cy="2895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88F5A77-9F1B-FB49-96C3-A449759D24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8670" y="787564"/>
            <a:ext cx="1574800" cy="15748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56A1972-33A2-FE4C-A4FC-DFE722D3E9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3702" y="2235364"/>
            <a:ext cx="1574800" cy="1574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CFD9D9-AF2A-0444-808F-A51120A21EC9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472" y="786744"/>
            <a:ext cx="3737528" cy="30234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1E009723-8D8F-1F4B-94F3-C78593FFC5C7}"/>
              </a:ext>
            </a:extLst>
          </p:cNvPr>
          <p:cNvSpPr/>
          <p:nvPr/>
        </p:nvSpPr>
        <p:spPr>
          <a:xfrm rot="19716065">
            <a:off x="3347320" y="5577139"/>
            <a:ext cx="1928220" cy="353291"/>
          </a:xfrm>
          <a:prstGeom prst="rightArrow">
            <a:avLst>
              <a:gd name="adj1" fmla="val 36037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3F9CFCED-FF2C-6D40-B621-64AB8EA7EF16}"/>
              </a:ext>
            </a:extLst>
          </p:cNvPr>
          <p:cNvSpPr/>
          <p:nvPr/>
        </p:nvSpPr>
        <p:spPr>
          <a:xfrm rot="20106008">
            <a:off x="2978403" y="5093213"/>
            <a:ext cx="1928220" cy="353291"/>
          </a:xfrm>
          <a:prstGeom prst="rightArrow">
            <a:avLst>
              <a:gd name="adj1" fmla="val 36037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F6F943DF-2C0C-2741-9DED-1B6A1EB5DED1}"/>
              </a:ext>
            </a:extLst>
          </p:cNvPr>
          <p:cNvSpPr/>
          <p:nvPr/>
        </p:nvSpPr>
        <p:spPr>
          <a:xfrm rot="9891188">
            <a:off x="6269281" y="4698498"/>
            <a:ext cx="1928220" cy="353291"/>
          </a:xfrm>
          <a:prstGeom prst="rightArrow">
            <a:avLst>
              <a:gd name="adj1" fmla="val 36037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DC00F2-EE8F-F042-93E2-53DB7D60028E}"/>
              </a:ext>
            </a:extLst>
          </p:cNvPr>
          <p:cNvSpPr txBox="1"/>
          <p:nvPr/>
        </p:nvSpPr>
        <p:spPr>
          <a:xfrm>
            <a:off x="1386260" y="5500951"/>
            <a:ext cx="1897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 formation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F8A239-DFEC-D441-870B-5CED8766A7E3}"/>
              </a:ext>
            </a:extLst>
          </p:cNvPr>
          <p:cNvSpPr txBox="1"/>
          <p:nvPr/>
        </p:nvSpPr>
        <p:spPr>
          <a:xfrm>
            <a:off x="1608172" y="6171368"/>
            <a:ext cx="198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Yolk sac formation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7B0B98-5730-0547-AB52-CA242EE53D89}"/>
              </a:ext>
            </a:extLst>
          </p:cNvPr>
          <p:cNvSpPr txBox="1"/>
          <p:nvPr/>
        </p:nvSpPr>
        <p:spPr>
          <a:xfrm>
            <a:off x="8207218" y="4405712"/>
            <a:ext cx="27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Pigmentation of the body</a:t>
            </a: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9EB6DCC9-E75E-6648-8817-92703A6B9A15}"/>
              </a:ext>
            </a:extLst>
          </p:cNvPr>
          <p:cNvSpPr/>
          <p:nvPr/>
        </p:nvSpPr>
        <p:spPr>
          <a:xfrm>
            <a:off x="2620731" y="4478912"/>
            <a:ext cx="1928220" cy="353291"/>
          </a:xfrm>
          <a:prstGeom prst="rightArrow">
            <a:avLst>
              <a:gd name="adj1" fmla="val 36037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65E9BE-66D0-C645-A863-3AAE9748284D}"/>
              </a:ext>
            </a:extLst>
          </p:cNvPr>
          <p:cNvSpPr txBox="1"/>
          <p:nvPr/>
        </p:nvSpPr>
        <p:spPr>
          <a:xfrm>
            <a:off x="1088963" y="4478912"/>
            <a:ext cx="167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 formation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8BA2501-4746-1F4E-95AE-E16B030B5A8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70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405">
        <p:fade/>
      </p:transition>
    </mc:Choice>
    <mc:Fallback xmlns="">
      <p:transition spd="med" advTm="254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  <p:bldP spid="17" grpId="0" animBg="1"/>
      <p:bldP spid="19" grpId="0" animBg="1"/>
      <p:bldP spid="11" grpId="0"/>
      <p:bldP spid="21" grpId="0"/>
      <p:bldP spid="23" grpId="0"/>
      <p:bldP spid="25" grpId="0" animBg="1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4D053F-AFFA-6140-AF92-B38E8560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9601200" cy="8229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Results: Delay in Hatching in Mixture Group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4CFB5D-FFE4-7348-80A9-320B34EC9AD2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244436" y="822960"/>
            <a:ext cx="8321040" cy="60350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FCC2783-6464-D846-B5AC-E472BA7BA7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9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466">
        <p:fade/>
      </p:transition>
    </mc:Choice>
    <mc:Fallback xmlns="">
      <p:transition spd="med" advTm="404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4D053F-AFFA-6140-AF92-B38E8560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9601200" cy="8229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Results: Delay in Hatching in Mixture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10E78D-27DD-0948-831A-EA9C25B0C6A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011680" y="822960"/>
            <a:ext cx="8321040" cy="60350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D9C4CF6-1FE0-4A4A-B501-9B94E366BA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8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906">
        <p:fade/>
      </p:transition>
    </mc:Choice>
    <mc:Fallback xmlns="">
      <p:transition spd="med" advTm="269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6B26BD-CEF7-B741-8583-F10665409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9601200" cy="8229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81AF21-FF42-E74F-AE32-767050D9B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8005"/>
            <a:ext cx="6949440" cy="576072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study is the first step in determining how exposure to both elements can impact development.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from this study will shed light on an issue that has been impacting people silently for the past century.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A8662C-5D6A-C542-A511-854791513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7903" y="945931"/>
            <a:ext cx="4484097" cy="49661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9A77CC-D245-1143-A7DF-E4EC028352A0}"/>
              </a:ext>
            </a:extLst>
          </p:cNvPr>
          <p:cNvSpPr txBox="1"/>
          <p:nvPr/>
        </p:nvSpPr>
        <p:spPr>
          <a:xfrm>
            <a:off x="7578437" y="6691745"/>
            <a:ext cx="4641274" cy="2909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Image: https://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unitus.vc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/updates/creative-business-solutions-to-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indias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-drinking-water-problems/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1CFD8F5-CAB7-F14D-BBA4-3763C83CD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0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275">
        <p:fade/>
      </p:transition>
    </mc:Choice>
    <mc:Fallback xmlns="">
      <p:transition spd="med" advTm="132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548781B-135D-3E4A-8D3B-2386D0FEC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88919"/>
            <a:ext cx="12192000" cy="4080163"/>
          </a:xfrm>
        </p:spPr>
        <p:txBody>
          <a:bodyPr>
            <a:no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SWS for the Opportunity to Share My Research!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08EAB1A-1471-EC4F-A45C-3CEFC35A17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20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84">
        <p:fade/>
      </p:transition>
    </mc:Choice>
    <mc:Fallback xmlns="">
      <p:transition spd="med" advTm="63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0F0009-4288-F543-8808-95AAEBA2D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00720" y="1568142"/>
            <a:ext cx="5590561" cy="3721716"/>
          </a:xfrm>
          <a:prstGeom prst="rect">
            <a:avLst/>
          </a:prstGeom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B98A21FE-2DBF-F64E-9466-9674BC1F896C}"/>
              </a:ext>
            </a:extLst>
          </p:cNvPr>
          <p:cNvSpPr/>
          <p:nvPr/>
        </p:nvSpPr>
        <p:spPr>
          <a:xfrm>
            <a:off x="7632363" y="944380"/>
            <a:ext cx="2808369" cy="2484620"/>
          </a:xfrm>
          <a:prstGeom prst="wedgeEllipseCallou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78629F-96D1-C545-8861-E487CCA644D0}"/>
              </a:ext>
            </a:extLst>
          </p:cNvPr>
          <p:cNvSpPr txBox="1"/>
          <p:nvPr/>
        </p:nvSpPr>
        <p:spPr>
          <a:xfrm>
            <a:off x="8234948" y="2002024"/>
            <a:ext cx="16031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QUESTIONS?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F2F43A5-CFBB-9046-83F3-663E770429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81">
        <p:fade/>
      </p:transition>
    </mc:Choice>
    <mc:Fallback xmlns="">
      <p:transition spd="med" advTm="34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|0.8|8.5|1|3.9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0.8|1.3|1.6|4.1|4.7|0.7|0.6|1|0.4|1.2|0.4|1.4|0.7"/>
</p:tagLst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3032</TotalTime>
  <Words>1354</Words>
  <Application>Microsoft Macintosh PowerPoint</Application>
  <PresentationFormat>Widescreen</PresentationFormat>
  <Paragraphs>136</Paragraphs>
  <Slides>18</Slides>
  <Notes>10</Notes>
  <HiddenSlides>0</HiddenSlides>
  <MMClips>19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Franklin Gothic Book</vt:lpstr>
      <vt:lpstr>Times New Roman</vt:lpstr>
      <vt:lpstr>Crop</vt:lpstr>
      <vt:lpstr>Impacts on Development from Uranium and Arsenic exposure in zebrafish (Danio Rerio)</vt:lpstr>
      <vt:lpstr>What is Arsenic (As)?</vt:lpstr>
      <vt:lpstr>Arsenic Induced Pathologies</vt:lpstr>
      <vt:lpstr>What is Uranium (U)?</vt:lpstr>
      <vt:lpstr>Uranium Induced Pathologies</vt:lpstr>
      <vt:lpstr>Depleted Uranium (DU)</vt:lpstr>
      <vt:lpstr>Water Access on the Navajo Nation</vt:lpstr>
      <vt:lpstr>Interrelationship of As and U on the Navajo Nation</vt:lpstr>
      <vt:lpstr>Why zebrafish?</vt:lpstr>
      <vt:lpstr>Knowledge Gap</vt:lpstr>
      <vt:lpstr>Hypothesis</vt:lpstr>
      <vt:lpstr>The Fish Embryo Toxicity Test (FET)</vt:lpstr>
      <vt:lpstr>Developmental Study Method</vt:lpstr>
      <vt:lpstr>Results: Delay in Hatching in Mixture Group</vt:lpstr>
      <vt:lpstr>Results: Delay in Hatching in Mixture Group</vt:lpstr>
      <vt:lpstr>Implications</vt:lpstr>
      <vt:lpstr>Thank You SWS for the Opportunity to Share My Research!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Masters Direction</dc:title>
  <dc:creator>Oscar Ramon Lujan</dc:creator>
  <cp:lastModifiedBy>Oscar Ramon Lujan</cp:lastModifiedBy>
  <cp:revision>464</cp:revision>
  <dcterms:created xsi:type="dcterms:W3CDTF">2019-07-23T16:31:25Z</dcterms:created>
  <dcterms:modified xsi:type="dcterms:W3CDTF">2021-04-09T16:57:03Z</dcterms:modified>
</cp:coreProperties>
</file>